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3"/>
    <p:sldId id="258" r:id="rId4"/>
    <p:sldId id="304" r:id="rId5"/>
    <p:sldId id="289" r:id="rId6"/>
    <p:sldId id="290" r:id="rId7"/>
    <p:sldId id="291" r:id="rId8"/>
    <p:sldId id="303" r:id="rId9"/>
    <p:sldId id="292" r:id="rId10"/>
    <p:sldId id="293" r:id="rId11"/>
    <p:sldId id="305" r:id="rId12"/>
    <p:sldId id="294" r:id="rId13"/>
    <p:sldId id="295" r:id="rId14"/>
    <p:sldId id="302" r:id="rId15"/>
    <p:sldId id="288" r:id="rId16"/>
    <p:sldId id="259" r:id="rId17"/>
    <p:sldId id="260" r:id="rId18"/>
    <p:sldId id="270" r:id="rId19"/>
    <p:sldId id="296" r:id="rId20"/>
    <p:sldId id="261" r:id="rId21"/>
    <p:sldId id="262" r:id="rId22"/>
    <p:sldId id="263" r:id="rId23"/>
    <p:sldId id="271" r:id="rId24"/>
    <p:sldId id="272" r:id="rId25"/>
    <p:sldId id="297" r:id="rId26"/>
    <p:sldId id="264" r:id="rId27"/>
    <p:sldId id="265" r:id="rId28"/>
    <p:sldId id="266" r:id="rId29"/>
    <p:sldId id="267" r:id="rId30"/>
    <p:sldId id="268" r:id="rId31"/>
    <p:sldId id="298" r:id="rId32"/>
    <p:sldId id="273" r:id="rId33"/>
    <p:sldId id="274" r:id="rId34"/>
    <p:sldId id="275" r:id="rId35"/>
    <p:sldId id="278" r:id="rId36"/>
    <p:sldId id="299" r:id="rId37"/>
    <p:sldId id="279" r:id="rId38"/>
    <p:sldId id="280" r:id="rId39"/>
    <p:sldId id="287" r:id="rId40"/>
    <p:sldId id="281" r:id="rId42"/>
    <p:sldId id="282" r:id="rId43"/>
    <p:sldId id="283" r:id="rId44"/>
    <p:sldId id="285" r:id="rId45"/>
    <p:sldId id="286" r:id="rId46"/>
    <p:sldId id="284" r:id="rId47"/>
    <p:sldId id="301" r:id="rId48"/>
    <p:sldId id="300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.jpeg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0.jpe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5.jpeg"/><Relationship Id="rId1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6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7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>
                <a:sym typeface="+mn-ea"/>
              </a:rPr>
              <a:t>CISC3003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Project Individual Part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DC228428 Zhang JiaQi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</a:t>
            </a:r>
            <a:r>
              <a:rPr lang="en-US" altLang="zh-CN"/>
              <a:t>A :</a:t>
            </a:r>
            <a:br>
              <a:rPr lang="en-US" altLang="zh-CN"/>
            </a:br>
            <a:r>
              <a:rPr lang="en-US" altLang="zh-CN"/>
              <a:t>Signup page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pic>
        <p:nvPicPr>
          <p:cNvPr id="4" name="图片 3" descr="a-8-sign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9105" y="1296035"/>
            <a:ext cx="9192895" cy="4987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</a:t>
            </a:r>
            <a:r>
              <a:rPr lang="en-US" altLang="zh-CN"/>
              <a:t>A :</a:t>
            </a:r>
            <a:br>
              <a:rPr lang="en-US" altLang="zh-CN"/>
            </a:br>
            <a:r>
              <a:rPr lang="en-US" altLang="zh-CN"/>
              <a:t>Database: all tables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pic>
        <p:nvPicPr>
          <p:cNvPr id="4" name="图片 3" descr="a-d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3150" y="0"/>
            <a:ext cx="62045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</a:t>
            </a:r>
            <a:r>
              <a:rPr lang="en-US" altLang="zh-CN"/>
              <a:t>A :</a:t>
            </a:r>
            <a:br>
              <a:rPr lang="en-US" altLang="zh-CN"/>
            </a:br>
            <a:r>
              <a:rPr lang="en-US" altLang="zh-CN"/>
              <a:t>Database: cart table attributes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pic>
        <p:nvPicPr>
          <p:cNvPr id="5" name="图片 4" descr="a-db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2025" y="0"/>
            <a:ext cx="635762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</a:t>
            </a:r>
            <a:r>
              <a:rPr lang="en-US" altLang="zh-CN"/>
              <a:t>A :</a:t>
            </a:r>
            <a:br>
              <a:rPr lang="en-US" altLang="zh-CN"/>
            </a:br>
            <a:r>
              <a:rPr lang="en-US" altLang="zh-CN"/>
              <a:t>Database: Product table entries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pic>
        <p:nvPicPr>
          <p:cNvPr id="7" name="图片 6" descr="a-db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6800" y="0"/>
            <a:ext cx="4106545" cy="6858000"/>
          </a:xfrm>
          <a:prstGeom prst="rect">
            <a:avLst/>
          </a:prstGeom>
        </p:spPr>
      </p:pic>
      <p:pic>
        <p:nvPicPr>
          <p:cNvPr id="8" name="图片 7" descr="a-3-viewpr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7250"/>
            <a:ext cx="7416800" cy="40233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001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/>
              <a:t>All files are located in </a:t>
            </a:r>
            <a:r>
              <a:rPr lang="en-US" altLang="zh-CN">
                <a:solidFill>
                  <a:schemeClr val="accent1"/>
                </a:solidFill>
              </a:rPr>
              <a:t>indi_shop/ProjectAssgn-Ind-PartB-01</a:t>
            </a:r>
            <a:endParaRPr lang="en-US" altLang="zh-CN"/>
          </a:p>
          <a:p>
            <a:r>
              <a:rPr lang="zh-CN" altLang="en-US"/>
              <a:t>所有文件位于</a:t>
            </a:r>
            <a:r>
              <a:rPr lang="en-US" altLang="zh-CN"/>
              <a:t>indi_shop/ProjectAssgn-Ind-PartB-01</a:t>
            </a:r>
            <a:endParaRPr lang="en-US" altLang="zh-CN"/>
          </a:p>
        </p:txBody>
      </p:sp>
      <p:pic>
        <p:nvPicPr>
          <p:cNvPr id="5" name="图片 4" descr="proj_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3505" y="927100"/>
            <a:ext cx="6612255" cy="44799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/>
          </a:bodyPr>
          <a:p>
            <a:r>
              <a:rPr lang="en-US" altLang="zh-CN" sz="2665"/>
              <a:t>Individual Requirements</a:t>
            </a:r>
            <a:br>
              <a:rPr lang="en-US" altLang="zh-CN" sz="2665"/>
            </a:br>
            <a:r>
              <a:rPr lang="en-US" altLang="zh-CN" sz="2665"/>
              <a:t>Part B </a:t>
            </a:r>
            <a:br>
              <a:rPr lang="en-US" altLang="zh-CN" sz="2665"/>
            </a:br>
            <a:r>
              <a:rPr lang="en-US" altLang="zh-CN" sz="2665"/>
              <a:t>Practice 001 :</a:t>
            </a:r>
            <a:br>
              <a:rPr lang="en-US" altLang="zh-CN" sz="2665"/>
            </a:br>
            <a:r>
              <a:rPr lang="en-US" altLang="zh-CN" sz="2665"/>
              <a:t>Create database</a:t>
            </a:r>
            <a:endParaRPr lang="en-US" altLang="zh-CN" sz="2665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0000" lnSpcReduction="10000"/>
          </a:bodyPr>
          <a:p>
            <a:pPr>
              <a:lnSpc>
                <a:spcPct val="100000"/>
              </a:lnSpc>
            </a:pPr>
            <a:r>
              <a:rPr lang="en-US" altLang="zh-CN"/>
              <a:t>All files are located in </a:t>
            </a:r>
            <a:r>
              <a:rPr lang="en-US" altLang="zh-CN">
                <a:solidFill>
                  <a:schemeClr val="accent1"/>
                </a:solidFill>
              </a:rPr>
              <a:t>indi_shop/ProjectAssgn-Ind-PartB-01</a:t>
            </a:r>
            <a:endParaRPr lang="en-US" altLang="zh-CN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/>
              <a:t>Start MySQL through XAMPP, create a new database in phpMyAdmin (name it "b01db", collation "utf8mb4_general_ci")</a:t>
            </a: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To create the TABLE "users", import </a:t>
            </a:r>
            <a:r>
              <a:rPr lang="en-US" altLang="zh-CN">
                <a:solidFill>
                  <a:schemeClr val="accent1"/>
                </a:solidFill>
              </a:rPr>
              <a:t>indi_shop/ProjectAssgn-Ind-PartB-01/createTable.sql</a:t>
            </a:r>
            <a:r>
              <a:rPr lang="en-US" altLang="zh-CN"/>
              <a:t> and execute it.</a:t>
            </a:r>
            <a:endParaRPr lang="en-US" altLang="zh-CN"/>
          </a:p>
          <a:p>
            <a:pPr>
              <a:lnSpc>
                <a:spcPct val="100000"/>
              </a:lnSpc>
            </a:pPr>
            <a:r>
              <a:rPr lang="zh-CN" altLang="en-US"/>
              <a:t>所有文件位于</a:t>
            </a:r>
            <a:r>
              <a:rPr lang="en-US" altLang="zh-CN"/>
              <a:t>indi_shop/ProjectAssgn-Ind-PartB-01</a:t>
            </a:r>
            <a:endParaRPr lang="en-US" altLang="zh-CN"/>
          </a:p>
          <a:p>
            <a:pPr>
              <a:lnSpc>
                <a:spcPct val="100000"/>
              </a:lnSpc>
            </a:pPr>
            <a:r>
              <a:rPr lang="zh-CN" altLang="en-US"/>
              <a:t>通过</a:t>
            </a:r>
            <a:r>
              <a:rPr lang="en-US" altLang="zh-CN"/>
              <a:t>XAMPP</a:t>
            </a:r>
            <a:r>
              <a:rPr lang="zh-CN" altLang="en-US"/>
              <a:t>启动</a:t>
            </a:r>
            <a:r>
              <a:rPr lang="en-US" altLang="zh-CN"/>
              <a:t>MySQL,</a:t>
            </a:r>
            <a:r>
              <a:rPr lang="zh-CN" altLang="en-US"/>
              <a:t>在</a:t>
            </a:r>
            <a:r>
              <a:rPr lang="en-US" altLang="zh-CN"/>
              <a:t>phpMyAdmin</a:t>
            </a:r>
            <a:r>
              <a:rPr lang="zh-CN" altLang="en-US"/>
              <a:t>中新建数据库（命名为</a:t>
            </a:r>
            <a:r>
              <a:rPr lang="en-US" altLang="zh-CN"/>
              <a:t>“</a:t>
            </a:r>
            <a:r>
              <a:rPr lang="en-US" altLang="zh-CN">
                <a:sym typeface="+mn-ea"/>
              </a:rPr>
              <a:t>b01db</a:t>
            </a:r>
            <a:r>
              <a:rPr lang="en-US" altLang="zh-CN"/>
              <a:t>”</a:t>
            </a:r>
            <a:r>
              <a:rPr lang="zh-CN" altLang="en-US"/>
              <a:t>，排序规则</a:t>
            </a:r>
            <a:r>
              <a:rPr lang="en-US" altLang="zh-CN"/>
              <a:t>“utf8mb4_general_ci”</a:t>
            </a:r>
            <a:r>
              <a:rPr lang="zh-CN" altLang="en-US"/>
              <a:t>）</a:t>
            </a:r>
            <a:endParaRPr lang="zh-CN" altLang="en-US"/>
          </a:p>
          <a:p>
            <a:pPr>
              <a:lnSpc>
                <a:spcPct val="100000"/>
              </a:lnSpc>
            </a:pPr>
            <a:r>
              <a:rPr lang="zh-CN" altLang="en-US"/>
              <a:t>为了创建</a:t>
            </a:r>
            <a:r>
              <a:rPr lang="en-US" altLang="zh-CN"/>
              <a:t>TABLE “users”, </a:t>
            </a:r>
            <a:r>
              <a:rPr lang="zh-CN" altLang="en-US"/>
              <a:t>导入</a:t>
            </a:r>
            <a:r>
              <a:rPr lang="en-US" altLang="zh-CN">
                <a:sym typeface="+mn-ea"/>
              </a:rPr>
              <a:t>indi_shop/ProjectAssgn-Ind-PartB-01/createTable.sql</a:t>
            </a:r>
            <a:r>
              <a:rPr lang="zh-CN" altLang="en-US">
                <a:sym typeface="+mn-ea"/>
              </a:rPr>
              <a:t>并执行</a:t>
            </a:r>
            <a:r>
              <a:rPr lang="en-US" altLang="zh-CN">
                <a:sym typeface="+mn-ea"/>
              </a:rPr>
              <a:t>.</a:t>
            </a:r>
            <a:endParaRPr lang="en-US" altLang="zh-CN">
              <a:sym typeface="+mn-ea"/>
            </a:endParaRPr>
          </a:p>
        </p:txBody>
      </p:sp>
      <p:pic>
        <p:nvPicPr>
          <p:cNvPr id="7" name="图片 6" descr="b1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2025" y="873125"/>
            <a:ext cx="5186045" cy="5306695"/>
          </a:xfrm>
          <a:prstGeom prst="rect">
            <a:avLst/>
          </a:prstGeom>
        </p:spPr>
      </p:pic>
      <p:pic>
        <p:nvPicPr>
          <p:cNvPr id="6" name="图片 5" descr="b1-1"/>
          <p:cNvPicPr>
            <a:picLocks noChangeAspect="1"/>
          </p:cNvPicPr>
          <p:nvPr/>
        </p:nvPicPr>
        <p:blipFill>
          <a:blip r:embed="rId2"/>
          <a:srcRect r="47305" b="56054"/>
          <a:stretch>
            <a:fillRect/>
          </a:stretch>
        </p:blipFill>
        <p:spPr>
          <a:xfrm>
            <a:off x="7682865" y="3940810"/>
            <a:ext cx="3735705" cy="20916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001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471545" cy="3811905"/>
          </a:xfrm>
        </p:spPr>
        <p:txBody>
          <a:bodyPr/>
          <a:p>
            <a:r>
              <a:rPr lang="en-US" altLang="zh-CN"/>
              <a:t>Visit </a:t>
            </a:r>
            <a:r>
              <a:rPr lang="en-US" altLang="zh-CN">
                <a:solidFill>
                  <a:schemeClr val="accent1"/>
                </a:solidFill>
              </a:rPr>
              <a:t>localhost/indi_shop/ProjectAssgn-Ind-PartB-01/index.php</a:t>
            </a:r>
            <a:r>
              <a:rPr lang="en-US" altLang="zh-CN"/>
              <a:t> to use the registration, login, and logout functions</a:t>
            </a:r>
            <a:endParaRPr lang="zh-CN" altLang="en-US"/>
          </a:p>
          <a:p>
            <a:r>
              <a:rPr lang="zh-CN" altLang="en-US"/>
              <a:t>访问</a:t>
            </a:r>
            <a:r>
              <a:rPr lang="en-US" altLang="zh-CN"/>
              <a:t>localhost/indi_shop/ProjectAssgn-Ind-PartB-01/index.php</a:t>
            </a:r>
            <a:r>
              <a:rPr lang="zh-CN" altLang="en-US"/>
              <a:t>以使用注册，登录，登出功能</a:t>
            </a:r>
            <a:endParaRPr lang="en-US" altLang="zh-CN"/>
          </a:p>
          <a:p>
            <a:endParaRPr lang="en-US" altLang="zh-CN">
              <a:sym typeface="+mn-ea"/>
            </a:endParaRPr>
          </a:p>
        </p:txBody>
      </p:sp>
      <p:pic>
        <p:nvPicPr>
          <p:cNvPr id="6" name="图片 5" descr="b1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6145" y="2057400"/>
            <a:ext cx="7097395" cy="38512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Individual Requirements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Part B 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Practice 001 : </a:t>
            </a:r>
            <a:r>
              <a:rPr lang="en-US" altLang="zh-CN"/>
              <a:t>Logged in page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b1-haslog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25625"/>
            <a:ext cx="8563610" cy="46113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Individual Requirements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Part B 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Practice 001 : </a:t>
            </a:r>
            <a:r>
              <a:rPr lang="en-US" altLang="zh-CN"/>
              <a:t>Database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b1-db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8370" y="1819910"/>
            <a:ext cx="4670425" cy="5038090"/>
          </a:xfrm>
          <a:prstGeom prst="rect">
            <a:avLst/>
          </a:prstGeom>
        </p:spPr>
      </p:pic>
      <p:pic>
        <p:nvPicPr>
          <p:cNvPr id="6" name="图片 5" descr="b1-db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690" y="1825625"/>
            <a:ext cx="4990465" cy="50298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002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All files are located in indi_shop/ProjectAssgn-Ind-PartB-02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所有文件位于</a:t>
            </a:r>
            <a:r>
              <a:rPr lang="en-US" altLang="zh-CN">
                <a:sym typeface="+mn-ea"/>
              </a:rPr>
              <a:t>indi_shop/ProjectAssgn-Ind-PartB-02</a:t>
            </a:r>
            <a:endParaRPr lang="en-US" altLang="zh-CN"/>
          </a:p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</a:t>
            </a:r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p>
            <a:pPr>
              <a:lnSpc>
                <a:spcPct val="100000"/>
              </a:lnSpc>
            </a:pPr>
            <a:r>
              <a:rPr lang="en-US" altLang="zh-CN"/>
              <a:t>Functions: </a:t>
            </a: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Manage products; </a:t>
            </a: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Manage shopping carts; </a:t>
            </a: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Manage accounts</a:t>
            </a:r>
            <a:endParaRPr lang="en-US" altLang="zh-CN"/>
          </a:p>
        </p:txBody>
      </p:sp>
      <p:pic>
        <p:nvPicPr>
          <p:cNvPr id="9" name="图片 8" descr="a-9-th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2025" y="0"/>
            <a:ext cx="4106545" cy="6858000"/>
          </a:xfrm>
          <a:prstGeom prst="rect">
            <a:avLst/>
          </a:prstGeom>
        </p:spPr>
      </p:pic>
      <p:pic>
        <p:nvPicPr>
          <p:cNvPr id="10" name="图片 9" descr="a-1-inde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180" y="2057400"/>
            <a:ext cx="6687820" cy="36283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002</a:t>
            </a:r>
            <a:endParaRPr lang="en-US" altLang="zh-CN"/>
          </a:p>
        </p:txBody>
      </p:sp>
      <p:pic>
        <p:nvPicPr>
          <p:cNvPr id="7" name="图片占位符 6" descr="b1-2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772025" y="902335"/>
            <a:ext cx="4762500" cy="487362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0000"/>
          </a:bodyPr>
          <a:p>
            <a:pPr algn="l">
              <a:lnSpc>
                <a:spcPct val="90000"/>
              </a:lnSpc>
              <a:buClrTx/>
              <a:buSzTx/>
            </a:pPr>
            <a:r>
              <a:rPr lang="en-US" altLang="zh-CN">
                <a:sym typeface="+mn-ea"/>
              </a:rPr>
              <a:t>All files are located in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indi_shop/ProjectAssgn-Ind-PartB-02</a:t>
            </a:r>
            <a:endParaRPr lang="en-US" altLang="zh-CN" i="1">
              <a:solidFill>
                <a:schemeClr val="accent1"/>
              </a:solidFill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>
                <a:sym typeface="+mn-ea"/>
              </a:rPr>
              <a:t>Start MySQL through XAMPP, create a new database in phpMyAdmin (name it "b02db", collation "utf8mb4_general_ci")</a:t>
            </a:r>
            <a:endParaRPr lang="en-US" altLang="zh-CN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>
                <a:sym typeface="+mn-ea"/>
              </a:rPr>
              <a:t>Import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indi_shop/ProjectAssgn-Ind-PartB-02/createTable.sql</a:t>
            </a:r>
            <a:r>
              <a:rPr lang="en-US" altLang="zh-CN">
                <a:sym typeface="+mn-ea"/>
              </a:rPr>
              <a:t> and execute it.</a:t>
            </a:r>
            <a:endParaRPr lang="en-US" altLang="zh-CN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>
                <a:sym typeface="+mn-ea"/>
              </a:rPr>
              <a:t>所有文件位于</a:t>
            </a:r>
            <a:r>
              <a:rPr lang="en-US" altLang="zh-CN">
                <a:sym typeface="+mn-ea"/>
              </a:rPr>
              <a:t>indi_shop/ProjectAssgn-Ind-PartB-02</a:t>
            </a:r>
            <a:endParaRPr lang="en-US" altLang="zh-CN"/>
          </a:p>
          <a:p>
            <a:pPr>
              <a:lnSpc>
                <a:spcPct val="110000"/>
              </a:lnSpc>
            </a:pPr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XAMPP</a:t>
            </a:r>
            <a:r>
              <a:rPr lang="zh-CN" altLang="en-US">
                <a:sym typeface="+mn-ea"/>
              </a:rPr>
              <a:t>启动</a:t>
            </a:r>
            <a:r>
              <a:rPr lang="en-US" altLang="zh-CN">
                <a:sym typeface="+mn-ea"/>
              </a:rPr>
              <a:t>MySQL,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phpMyAdmin</a:t>
            </a:r>
            <a:r>
              <a:rPr lang="zh-CN" altLang="en-US">
                <a:sym typeface="+mn-ea"/>
              </a:rPr>
              <a:t>中新建数据库（命名为</a:t>
            </a:r>
            <a:r>
              <a:rPr lang="en-US" altLang="zh-CN">
                <a:sym typeface="+mn-ea"/>
              </a:rPr>
              <a:t>“</a:t>
            </a:r>
            <a:r>
              <a:rPr lang="en-US" altLang="zh-CN">
                <a:sym typeface="+mn-ea"/>
              </a:rPr>
              <a:t>b02db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，排序规则</a:t>
            </a:r>
            <a:r>
              <a:rPr lang="en-US" altLang="zh-CN">
                <a:sym typeface="+mn-ea"/>
              </a:rPr>
              <a:t>“utf8mb4_general_ci”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zh-CN" altLang="en-US">
                <a:sym typeface="+mn-ea"/>
              </a:rPr>
              <a:t>导入</a:t>
            </a:r>
            <a:r>
              <a:rPr lang="en-US" altLang="zh-CN">
                <a:sym typeface="+mn-ea"/>
              </a:rPr>
              <a:t>indi_shop/ProjectAssgn-Ind-PartB-02/createTable.sql</a:t>
            </a:r>
            <a:r>
              <a:rPr lang="zh-CN" altLang="en-US">
                <a:sym typeface="+mn-ea"/>
              </a:rPr>
              <a:t>并执行</a:t>
            </a:r>
            <a:r>
              <a:rPr lang="en-US" altLang="zh-CN">
                <a:sym typeface="+mn-ea"/>
              </a:rPr>
              <a:t>.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</p:txBody>
      </p:sp>
      <p:pic>
        <p:nvPicPr>
          <p:cNvPr id="5" name="图片 4" descr="b2-2"/>
          <p:cNvPicPr>
            <a:picLocks noChangeAspect="1"/>
          </p:cNvPicPr>
          <p:nvPr/>
        </p:nvPicPr>
        <p:blipFill>
          <a:blip r:embed="rId2"/>
          <a:srcRect r="28851" b="38432"/>
          <a:stretch>
            <a:fillRect/>
          </a:stretch>
        </p:blipFill>
        <p:spPr>
          <a:xfrm>
            <a:off x="5450840" y="3027680"/>
            <a:ext cx="5692775" cy="29546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002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Visit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 localhost/indi_shop/ProjectAssgn-Ind-PartB-02/index.php</a:t>
            </a:r>
            <a:r>
              <a:rPr lang="en-US" altLang="zh-CN">
                <a:sym typeface="+mn-ea"/>
              </a:rPr>
              <a:t> to use the registration, login, and logout functions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访问</a:t>
            </a:r>
            <a:r>
              <a:rPr lang="en-US" altLang="zh-CN">
                <a:sym typeface="+mn-ea"/>
              </a:rPr>
              <a:t>localhost/indi_shop/ProjectAssgn-Ind-PartB-02/index.php</a:t>
            </a:r>
            <a:r>
              <a:rPr lang="zh-CN" altLang="en-US">
                <a:sym typeface="+mn-ea"/>
              </a:rPr>
              <a:t>以使用注册，登录，登出功能</a:t>
            </a:r>
            <a:endParaRPr lang="en-US" altLang="zh-CN"/>
          </a:p>
          <a:p>
            <a:endParaRPr lang="en-US" altLang="zh-CN">
              <a:sym typeface="+mn-ea"/>
            </a:endParaRPr>
          </a:p>
        </p:txBody>
      </p:sp>
      <p:pic>
        <p:nvPicPr>
          <p:cNvPr id="5" name="图片 4" descr="b2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2025" y="944880"/>
            <a:ext cx="6706235" cy="36379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Individual Requirements Part B 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Practice 002 : </a:t>
            </a:r>
            <a:r>
              <a:rPr lang="en-US" altLang="zh-CN"/>
              <a:t>Successful Signup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b2-sucsign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25625"/>
            <a:ext cx="8325485" cy="44831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Individual Requirements Part B 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Practice 002 : </a:t>
            </a:r>
            <a:r>
              <a:rPr lang="en-US" altLang="zh-CN">
                <a:sym typeface="+mn-ea"/>
              </a:rPr>
              <a:t>Logged in page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b2-logged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25625"/>
            <a:ext cx="8644890" cy="46551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Individual Requirements Part B 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Practice 002 : Database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b2-d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25625"/>
            <a:ext cx="4567555" cy="49282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003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All files are located in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indi_shop/ProjectAssgn-Ind-PartB-03</a:t>
            </a:r>
            <a:endParaRPr lang="en-US" altLang="zh-CN">
              <a:solidFill>
                <a:schemeClr val="accent1"/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所有文件位于</a:t>
            </a:r>
            <a:r>
              <a:rPr lang="en-US" altLang="zh-CN">
                <a:sym typeface="+mn-ea"/>
              </a:rPr>
              <a:t>indi_shop/ProjectAssgn-Ind-PartB-03</a:t>
            </a:r>
            <a:endParaRPr lang="en-US" altLang="zh-CN"/>
          </a:p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003</a:t>
            </a:r>
            <a:endParaRPr lang="en-US" altLang="zh-CN"/>
          </a:p>
        </p:txBody>
      </p:sp>
      <p:pic>
        <p:nvPicPr>
          <p:cNvPr id="7" name="图片占位符 6" descr="b1-2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772025" y="902335"/>
            <a:ext cx="4762500" cy="487362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0000"/>
          </a:bodyPr>
          <a:p>
            <a:pPr>
              <a:lnSpc>
                <a:spcPct val="110000"/>
              </a:lnSpc>
            </a:pPr>
            <a:r>
              <a:rPr lang="en-US" altLang="zh-CN">
                <a:sym typeface="+mn-ea"/>
              </a:rPr>
              <a:t>All files are located in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indi_shop/ProjectAssgn-Ind-PartB-03</a:t>
            </a:r>
            <a:endParaRPr lang="en-US" altLang="zh-CN" i="1">
              <a:solidFill>
                <a:schemeClr val="accent1"/>
              </a:solidFill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>
                <a:sym typeface="+mn-ea"/>
              </a:rPr>
              <a:t>Start MySQL through XAMPP, create a new database in phpMyAdmin (name it "b03db", collation "utf8mb4_general_ci")</a:t>
            </a:r>
            <a:endParaRPr lang="en-US" altLang="zh-CN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>
                <a:sym typeface="+mn-ea"/>
              </a:rPr>
              <a:t>Import “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indi_shop/ProjectAssgn-Ind-PartB-03/createTable.sql</a:t>
            </a:r>
            <a:r>
              <a:rPr lang="en-US" altLang="zh-CN">
                <a:sym typeface="+mn-ea"/>
              </a:rPr>
              <a:t>” and execute it.</a:t>
            </a:r>
            <a:endParaRPr lang="en-US" altLang="zh-CN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>
                <a:sym typeface="+mn-ea"/>
              </a:rPr>
              <a:t>所有文件位于</a:t>
            </a:r>
            <a:r>
              <a:rPr lang="en-US" altLang="zh-CN">
                <a:sym typeface="+mn-ea"/>
              </a:rPr>
              <a:t>indi_shop/ProjectAssgn-Ind-PartB-03</a:t>
            </a:r>
            <a:endParaRPr lang="en-US" altLang="zh-CN"/>
          </a:p>
          <a:p>
            <a:pPr>
              <a:lnSpc>
                <a:spcPct val="110000"/>
              </a:lnSpc>
            </a:pPr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XAMPP</a:t>
            </a:r>
            <a:r>
              <a:rPr lang="zh-CN" altLang="en-US">
                <a:sym typeface="+mn-ea"/>
              </a:rPr>
              <a:t>启动</a:t>
            </a:r>
            <a:r>
              <a:rPr lang="en-US" altLang="zh-CN">
                <a:sym typeface="+mn-ea"/>
              </a:rPr>
              <a:t>MySQL,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phpMyAdmin</a:t>
            </a:r>
            <a:r>
              <a:rPr lang="zh-CN" altLang="en-US">
                <a:sym typeface="+mn-ea"/>
              </a:rPr>
              <a:t>中新建数据库（命名为</a:t>
            </a:r>
            <a:r>
              <a:rPr lang="en-US" altLang="zh-CN">
                <a:sym typeface="+mn-ea"/>
              </a:rPr>
              <a:t>“</a:t>
            </a:r>
            <a:r>
              <a:rPr lang="en-US" altLang="zh-CN">
                <a:sym typeface="+mn-ea"/>
              </a:rPr>
              <a:t>b03db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，排序规则</a:t>
            </a:r>
            <a:r>
              <a:rPr lang="en-US" altLang="zh-CN">
                <a:sym typeface="+mn-ea"/>
              </a:rPr>
              <a:t>“utf8mb4_general_ci”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zh-CN" altLang="en-US">
                <a:sym typeface="+mn-ea"/>
              </a:rPr>
              <a:t>导入</a:t>
            </a:r>
            <a:r>
              <a:rPr lang="en-US" altLang="zh-CN">
                <a:sym typeface="+mn-ea"/>
              </a:rPr>
              <a:t>indi_shop/ProjectAssgn-Ind-PartB-03/createTable.sql</a:t>
            </a:r>
            <a:r>
              <a:rPr lang="zh-CN" altLang="en-US">
                <a:sym typeface="+mn-ea"/>
              </a:rPr>
              <a:t>并执行</a:t>
            </a:r>
            <a:r>
              <a:rPr lang="en-US" altLang="zh-CN">
                <a:sym typeface="+mn-ea"/>
              </a:rPr>
              <a:t>.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</p:txBody>
      </p:sp>
      <p:pic>
        <p:nvPicPr>
          <p:cNvPr id="3" name="图片 2" descr="b3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160" y="3811905"/>
            <a:ext cx="5532755" cy="23012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003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Visit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localhost/indi_shop/ProjectAssgn-Ind-PartB-03/index.php</a:t>
            </a:r>
            <a:r>
              <a:rPr lang="en-US" altLang="zh-CN">
                <a:sym typeface="+mn-ea"/>
              </a:rPr>
              <a:t> To use the functions of register, log in, log out, profile, edit profile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访问</a:t>
            </a:r>
            <a:r>
              <a:rPr lang="en-US" altLang="zh-CN">
                <a:sym typeface="+mn-ea"/>
              </a:rPr>
              <a:t>localhost/indi_shop/ProjectAssgn-Ind-PartB-03/index.php</a:t>
            </a:r>
            <a:r>
              <a:rPr lang="zh-CN" altLang="en-US">
                <a:sym typeface="+mn-ea"/>
              </a:rPr>
              <a:t>以使用注册，登录，登出</a:t>
            </a:r>
            <a:r>
              <a:rPr lang="en-US" altLang="zh-CN">
                <a:sym typeface="+mn-ea"/>
              </a:rPr>
              <a:t>,</a:t>
            </a:r>
            <a:r>
              <a:rPr lang="zh-CN" altLang="en-US">
                <a:sym typeface="+mn-ea"/>
              </a:rPr>
              <a:t>个人简介，编辑</a:t>
            </a:r>
            <a:r>
              <a:rPr lang="zh-CN" altLang="en-US">
                <a:sym typeface="+mn-ea"/>
              </a:rPr>
              <a:t>简介功能</a:t>
            </a:r>
            <a:endParaRPr lang="en-US" altLang="zh-CN"/>
          </a:p>
          <a:p>
            <a:endParaRPr lang="en-US" altLang="zh-CN">
              <a:sym typeface="+mn-ea"/>
            </a:endParaRPr>
          </a:p>
        </p:txBody>
      </p:sp>
      <p:pic>
        <p:nvPicPr>
          <p:cNvPr id="6" name="图片 5" descr="b3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3505" y="987425"/>
            <a:ext cx="6172200" cy="33489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003 : Profile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Visit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localhost/indi_shop/ProjectAssgn-Ind-PartB-03/index.php</a:t>
            </a:r>
            <a:r>
              <a:rPr lang="en-US" altLang="zh-CN">
                <a:sym typeface="+mn-ea"/>
              </a:rPr>
              <a:t> To use the functions of register, log in, log out, profile, edit profile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访问</a:t>
            </a:r>
            <a:r>
              <a:rPr lang="en-US" altLang="zh-CN">
                <a:sym typeface="+mn-ea"/>
              </a:rPr>
              <a:t>localhost/indi_shop/ProjectAssgn-Ind-PartB-03/index.php</a:t>
            </a:r>
            <a:r>
              <a:rPr lang="zh-CN" altLang="en-US">
                <a:sym typeface="+mn-ea"/>
              </a:rPr>
              <a:t>以使用注册，登录，登出</a:t>
            </a:r>
            <a:r>
              <a:rPr lang="en-US" altLang="zh-CN">
                <a:sym typeface="+mn-ea"/>
              </a:rPr>
              <a:t>,</a:t>
            </a:r>
            <a:r>
              <a:rPr lang="zh-CN" altLang="en-US">
                <a:sym typeface="+mn-ea"/>
              </a:rPr>
              <a:t>个人简介，编辑</a:t>
            </a:r>
            <a:r>
              <a:rPr lang="zh-CN" altLang="en-US">
                <a:sym typeface="+mn-ea"/>
              </a:rPr>
              <a:t>简介功能</a:t>
            </a:r>
            <a:endParaRPr lang="en-US" altLang="zh-CN"/>
          </a:p>
          <a:p>
            <a:endParaRPr lang="en-US" altLang="zh-CN">
              <a:sym typeface="+mn-ea"/>
            </a:endParaRPr>
          </a:p>
        </p:txBody>
      </p:sp>
      <p:pic>
        <p:nvPicPr>
          <p:cNvPr id="5" name="图片 4" descr="b3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3505" y="987425"/>
            <a:ext cx="6172835" cy="334899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003 : </a:t>
            </a:r>
            <a:br>
              <a:rPr lang="en-US" altLang="zh-CN"/>
            </a:br>
            <a:r>
              <a:rPr lang="en-US" altLang="zh-CN"/>
              <a:t>Editing profile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Visit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localhost/indi_shop/ProjectAssgn-Ind-PartB-03/index.php</a:t>
            </a:r>
            <a:r>
              <a:rPr lang="en-US" altLang="zh-CN">
                <a:sym typeface="+mn-ea"/>
              </a:rPr>
              <a:t> To use the functions of register, log in, log out, profile, edit profile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访问</a:t>
            </a:r>
            <a:r>
              <a:rPr lang="en-US" altLang="zh-CN">
                <a:sym typeface="+mn-ea"/>
              </a:rPr>
              <a:t>localhost/indi_shop/ProjectAssgn-Ind-PartB-03/index.php</a:t>
            </a:r>
            <a:r>
              <a:rPr lang="zh-CN" altLang="en-US">
                <a:sym typeface="+mn-ea"/>
              </a:rPr>
              <a:t>以使用注册，登录，登出</a:t>
            </a:r>
            <a:r>
              <a:rPr lang="en-US" altLang="zh-CN">
                <a:sym typeface="+mn-ea"/>
              </a:rPr>
              <a:t>,</a:t>
            </a:r>
            <a:r>
              <a:rPr lang="zh-CN" altLang="en-US">
                <a:sym typeface="+mn-ea"/>
              </a:rPr>
              <a:t>个人简介，编辑</a:t>
            </a:r>
            <a:r>
              <a:rPr lang="zh-CN" altLang="en-US">
                <a:sym typeface="+mn-ea"/>
              </a:rPr>
              <a:t>简介功能</a:t>
            </a:r>
            <a:endParaRPr lang="en-US" altLang="zh-CN"/>
          </a:p>
          <a:p>
            <a:endParaRPr lang="en-US" altLang="zh-CN">
              <a:sym typeface="+mn-ea"/>
            </a:endParaRPr>
          </a:p>
        </p:txBody>
      </p:sp>
      <p:pic>
        <p:nvPicPr>
          <p:cNvPr id="5" name="图片 4" descr="b3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3505" y="987425"/>
            <a:ext cx="6136640" cy="33293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</a:t>
            </a:r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0000" lnSpcReduction="10000"/>
          </a:bodyPr>
          <a:p>
            <a:pPr>
              <a:lnSpc>
                <a:spcPct val="100000"/>
              </a:lnSpc>
            </a:pPr>
            <a:r>
              <a:rPr lang="en-US" altLang="zh-CN"/>
              <a:t>Location:</a:t>
            </a: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The file of the Nth exercise of part B is located in </a:t>
            </a:r>
            <a:r>
              <a:rPr lang="en-US" altLang="zh-CN">
                <a:solidFill>
                  <a:srgbClr val="0070C0"/>
                </a:solidFill>
              </a:rPr>
              <a:t>indi_shop/ProjectAssgn-Ind-PartA</a:t>
            </a: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Create a database:</a:t>
            </a: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Start MySQL through XAMPP, create a new database in phpMyAdmin (name it "</a:t>
            </a:r>
            <a:r>
              <a:rPr lang="en-US" altLang="zh-CN">
                <a:solidFill>
                  <a:srgbClr val="0070C0"/>
                </a:solidFill>
              </a:rPr>
              <a:t>indi_shop_db</a:t>
            </a:r>
            <a:r>
              <a:rPr lang="en-US" altLang="zh-CN"/>
              <a:t>", sorting rule "</a:t>
            </a:r>
            <a:r>
              <a:rPr lang="en-US" altLang="zh-CN">
                <a:solidFill>
                  <a:srgbClr val="0070C0"/>
                </a:solidFill>
              </a:rPr>
              <a:t>utf8mb4_general_ci</a:t>
            </a:r>
            <a:r>
              <a:rPr lang="en-US" altLang="zh-CN"/>
              <a:t>")</a:t>
            </a: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Import </a:t>
            </a:r>
            <a:r>
              <a:rPr lang="en-US" altLang="zh-CN">
                <a:solidFill>
                  <a:srgbClr val="0070C0"/>
                </a:solidFill>
              </a:rPr>
              <a:t>indi_shop/ProjectAssgn-Ind-PartA/createTable.sql</a:t>
            </a:r>
            <a:r>
              <a:rPr lang="en-US" altLang="zh-CN"/>
              <a:t> and execute it.</a:t>
            </a:r>
            <a:endParaRPr lang="en-US" altLang="zh-CN"/>
          </a:p>
          <a:p>
            <a:pPr>
              <a:lnSpc>
                <a:spcPct val="100000"/>
              </a:lnSpc>
            </a:pP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Use:</a:t>
            </a:r>
            <a:endParaRPr lang="en-US" altLang="zh-CN"/>
          </a:p>
          <a:p>
            <a:pPr>
              <a:lnSpc>
                <a:spcPct val="100000"/>
              </a:lnSpc>
            </a:pPr>
            <a:r>
              <a:rPr lang="en-US" altLang="zh-CN"/>
              <a:t>Access </a:t>
            </a:r>
            <a:r>
              <a:rPr lang="en-US" altLang="zh-CN">
                <a:solidFill>
                  <a:srgbClr val="0070C0"/>
                </a:solidFill>
              </a:rPr>
              <a:t>localhost/indi_shop/ProjectAssgn-Ind-PartA/project/index.php</a:t>
            </a:r>
            <a:r>
              <a:rPr lang="en-US" altLang="zh-CN"/>
              <a:t> through a browser</a:t>
            </a:r>
            <a:endParaRPr lang="en-US" altLang="zh-CN"/>
          </a:p>
        </p:txBody>
      </p:sp>
      <p:pic>
        <p:nvPicPr>
          <p:cNvPr id="9" name="图片 8" descr="a-9-th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2025" y="0"/>
            <a:ext cx="4106545" cy="6858000"/>
          </a:xfrm>
          <a:prstGeom prst="rect">
            <a:avLst/>
          </a:prstGeom>
        </p:spPr>
      </p:pic>
      <p:pic>
        <p:nvPicPr>
          <p:cNvPr id="10" name="图片 9" descr="a-1-inde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180" y="2057400"/>
            <a:ext cx="6687820" cy="36283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003 : </a:t>
            </a:r>
            <a:br>
              <a:rPr lang="en-US" altLang="zh-CN"/>
            </a:br>
            <a:r>
              <a:rPr lang="en-US" altLang="zh-CN"/>
              <a:t>Database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en-US" altLang="zh-CN">
              <a:sym typeface="+mn-ea"/>
            </a:endParaRPr>
          </a:p>
        </p:txBody>
      </p:sp>
      <p:pic>
        <p:nvPicPr>
          <p:cNvPr id="6" name="图片 5" descr="b3-d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0" y="457200"/>
            <a:ext cx="5532755" cy="596963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004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All files are located in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indi_shop/ProjectAssgn-Ind-PartB-04</a:t>
            </a:r>
            <a:endParaRPr lang="en-US" altLang="zh-CN">
              <a:solidFill>
                <a:schemeClr val="accent1"/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所有文件位于</a:t>
            </a:r>
            <a:r>
              <a:rPr lang="en-US" altLang="zh-CN">
                <a:sym typeface="+mn-ea"/>
              </a:rPr>
              <a:t>indi_shop/ProjectAssgn-Ind-PartB-04</a:t>
            </a:r>
            <a:endParaRPr lang="en-US" altLang="zh-CN"/>
          </a:p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004</a:t>
            </a:r>
            <a:endParaRPr lang="en-US" altLang="zh-CN"/>
          </a:p>
        </p:txBody>
      </p:sp>
      <p:pic>
        <p:nvPicPr>
          <p:cNvPr id="7" name="图片占位符 6" descr="b1-2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772025" y="902335"/>
            <a:ext cx="4762500" cy="487362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0000"/>
          </a:bodyPr>
          <a:p>
            <a:pPr>
              <a:lnSpc>
                <a:spcPct val="110000"/>
              </a:lnSpc>
            </a:pPr>
            <a:r>
              <a:rPr lang="en-US" altLang="zh-CN">
                <a:sym typeface="+mn-ea"/>
              </a:rPr>
              <a:t>All files are located in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indi_shop/ProjectAssgn-Ind-PartB-04</a:t>
            </a:r>
            <a:endParaRPr lang="en-US" altLang="zh-CN" i="1">
              <a:solidFill>
                <a:schemeClr val="accent1"/>
              </a:solidFill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>
                <a:sym typeface="+mn-ea"/>
              </a:rPr>
              <a:t>Start MySQL through XAMPP, create a new database in phpMyAdmin (name it "b04db", collation "utf8mb4_general_ci")</a:t>
            </a:r>
            <a:endParaRPr lang="en-US" altLang="zh-CN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>
                <a:sym typeface="+mn-ea"/>
              </a:rPr>
              <a:t>Import “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indi_shop/ProjectAssgn-Ind-PartB-04/createTable.sql</a:t>
            </a:r>
            <a:r>
              <a:rPr lang="en-US" altLang="zh-CN">
                <a:sym typeface="+mn-ea"/>
              </a:rPr>
              <a:t>” and execute it.</a:t>
            </a:r>
            <a:endParaRPr lang="en-US" altLang="zh-CN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>
                <a:sym typeface="+mn-ea"/>
              </a:rPr>
              <a:t>所有文件位于</a:t>
            </a:r>
            <a:r>
              <a:rPr lang="en-US" altLang="zh-CN">
                <a:sym typeface="+mn-ea"/>
              </a:rPr>
              <a:t>indi_shop/ProjectAssgn-Ind-PartB-04</a:t>
            </a:r>
            <a:endParaRPr lang="en-US" altLang="zh-CN"/>
          </a:p>
          <a:p>
            <a:pPr>
              <a:lnSpc>
                <a:spcPct val="110000"/>
              </a:lnSpc>
            </a:pPr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XAMPP</a:t>
            </a:r>
            <a:r>
              <a:rPr lang="zh-CN" altLang="en-US">
                <a:sym typeface="+mn-ea"/>
              </a:rPr>
              <a:t>启动</a:t>
            </a:r>
            <a:r>
              <a:rPr lang="en-US" altLang="zh-CN">
                <a:sym typeface="+mn-ea"/>
              </a:rPr>
              <a:t>MySQL,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phpMyAdmin</a:t>
            </a:r>
            <a:r>
              <a:rPr lang="zh-CN" altLang="en-US">
                <a:sym typeface="+mn-ea"/>
              </a:rPr>
              <a:t>中新建数据库（命名为</a:t>
            </a:r>
            <a:r>
              <a:rPr lang="en-US" altLang="zh-CN">
                <a:sym typeface="+mn-ea"/>
              </a:rPr>
              <a:t>“</a:t>
            </a:r>
            <a:r>
              <a:rPr lang="en-US" altLang="zh-CN">
                <a:sym typeface="+mn-ea"/>
              </a:rPr>
              <a:t>b04db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，排序规则</a:t>
            </a:r>
            <a:r>
              <a:rPr lang="en-US" altLang="zh-CN">
                <a:sym typeface="+mn-ea"/>
              </a:rPr>
              <a:t>“utf8mb4_general_ci”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zh-CN" altLang="en-US">
                <a:sym typeface="+mn-ea"/>
              </a:rPr>
              <a:t>导入</a:t>
            </a:r>
            <a:r>
              <a:rPr lang="en-US" altLang="zh-CN">
                <a:sym typeface="+mn-ea"/>
              </a:rPr>
              <a:t>indi_shop/ProjectAssgn-Ind-PartB-04/createTable.sql</a:t>
            </a:r>
            <a:r>
              <a:rPr lang="zh-CN" altLang="en-US">
                <a:sym typeface="+mn-ea"/>
              </a:rPr>
              <a:t>并执行</a:t>
            </a:r>
            <a:r>
              <a:rPr lang="en-US" altLang="zh-CN">
                <a:sym typeface="+mn-ea"/>
              </a:rPr>
              <a:t>.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004 : Signup </a:t>
            </a:r>
            <a:r>
              <a:rPr lang="en-US" altLang="zh-CN">
                <a:sym typeface="+mn-ea"/>
              </a:rPr>
              <a:t>Success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Visit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localhost/indi_shop/ProjectAssgn-Ind-PartB-04/index.php</a:t>
            </a:r>
            <a:r>
              <a:rPr lang="en-US" altLang="zh-CN">
                <a:sym typeface="+mn-ea"/>
              </a:rPr>
              <a:t> To use the functions of register, log in, log out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访问</a:t>
            </a:r>
            <a:r>
              <a:rPr lang="en-US" altLang="zh-CN">
                <a:sym typeface="+mn-ea"/>
              </a:rPr>
              <a:t>localhost/indi_shop/ProjectAssgn-Ind-PartB-04/index.php</a:t>
            </a:r>
            <a:r>
              <a:rPr lang="zh-CN" altLang="en-US">
                <a:sym typeface="+mn-ea"/>
              </a:rPr>
              <a:t>以使用注册，登录，登出功能</a:t>
            </a:r>
            <a:endParaRPr lang="en-US" altLang="zh-CN"/>
          </a:p>
          <a:p>
            <a:endParaRPr lang="en-US" altLang="zh-CN">
              <a:sym typeface="+mn-ea"/>
            </a:endParaRPr>
          </a:p>
        </p:txBody>
      </p:sp>
      <p:pic>
        <p:nvPicPr>
          <p:cNvPr id="5" name="图片 4" descr="b4-sucsign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3945" y="987425"/>
            <a:ext cx="6705600" cy="361124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10331450" cy="1193165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004 : Login Success</a:t>
            </a:r>
            <a:endParaRPr lang="zh-CN" altLang="en-US"/>
          </a:p>
        </p:txBody>
      </p:sp>
      <p:sp>
        <p:nvSpPr>
          <p:cNvPr id="6" name="文本占位符 5"/>
          <p:cNvSpPr/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图片 6" descr="b4-logged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105" y="1650365"/>
            <a:ext cx="8372475" cy="4508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10331450" cy="1193165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004 : Database</a:t>
            </a:r>
            <a:endParaRPr lang="zh-CN" altLang="en-US"/>
          </a:p>
        </p:txBody>
      </p:sp>
      <p:sp>
        <p:nvSpPr>
          <p:cNvPr id="6" name="文本占位符 5"/>
          <p:cNvSpPr/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b4-d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5050" y="457200"/>
            <a:ext cx="6112510" cy="61614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005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All files are located in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indi_shop/ProjectAssgn-Ind-PartB-05</a:t>
            </a:r>
            <a:endParaRPr lang="en-US" altLang="zh-CN">
              <a:solidFill>
                <a:schemeClr val="accent1"/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所有文件位于</a:t>
            </a:r>
            <a:r>
              <a:rPr lang="en-US" altLang="zh-CN">
                <a:sym typeface="+mn-ea"/>
              </a:rPr>
              <a:t>indi_shop/ProjectAssgn-Ind-PartB-05</a:t>
            </a:r>
            <a:endParaRPr lang="en-US" altLang="zh-CN"/>
          </a:p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005</a:t>
            </a:r>
            <a:endParaRPr lang="en-US" altLang="zh-CN"/>
          </a:p>
        </p:txBody>
      </p:sp>
      <p:pic>
        <p:nvPicPr>
          <p:cNvPr id="7" name="图片占位符 6" descr="b1-2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772025" y="902335"/>
            <a:ext cx="4762500" cy="487362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0000"/>
          </a:bodyPr>
          <a:p>
            <a:pPr>
              <a:lnSpc>
                <a:spcPct val="110000"/>
              </a:lnSpc>
            </a:pPr>
            <a:r>
              <a:rPr lang="en-US" altLang="zh-CN">
                <a:sym typeface="+mn-ea"/>
              </a:rPr>
              <a:t>All files are located in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indi_shop/ProjectAssgn-Ind-PartB-05</a:t>
            </a:r>
            <a:endParaRPr lang="en-US" altLang="zh-CN" i="1">
              <a:solidFill>
                <a:schemeClr val="accent1"/>
              </a:solidFill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>
                <a:sym typeface="+mn-ea"/>
              </a:rPr>
              <a:t>Start MySQL through XAMPP, create a new database in phpMyAdmin (name it "b05db", collation "utf8mb4_general_ci")</a:t>
            </a:r>
            <a:endParaRPr lang="en-US" altLang="zh-CN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>
                <a:sym typeface="+mn-ea"/>
              </a:rPr>
              <a:t>Import “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indi_shop/ProjectAssgn-Ind-PartB-05/createTable.sql</a:t>
            </a:r>
            <a:r>
              <a:rPr lang="en-US" altLang="zh-CN">
                <a:sym typeface="+mn-ea"/>
              </a:rPr>
              <a:t>” and execute it.</a:t>
            </a:r>
            <a:endParaRPr lang="en-US" altLang="zh-CN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>
                <a:sym typeface="+mn-ea"/>
              </a:rPr>
              <a:t>所有文件位于</a:t>
            </a:r>
            <a:r>
              <a:rPr lang="en-US" altLang="zh-CN">
                <a:sym typeface="+mn-ea"/>
              </a:rPr>
              <a:t>indi_shop/ProjectAssgn-Ind-PartB-05</a:t>
            </a:r>
            <a:endParaRPr lang="en-US" altLang="zh-CN"/>
          </a:p>
          <a:p>
            <a:pPr>
              <a:lnSpc>
                <a:spcPct val="110000"/>
              </a:lnSpc>
            </a:pPr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XAMPP</a:t>
            </a:r>
            <a:r>
              <a:rPr lang="zh-CN" altLang="en-US">
                <a:sym typeface="+mn-ea"/>
              </a:rPr>
              <a:t>启动</a:t>
            </a:r>
            <a:r>
              <a:rPr lang="en-US" altLang="zh-CN">
                <a:sym typeface="+mn-ea"/>
              </a:rPr>
              <a:t>MySQL,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phpMyAdmin</a:t>
            </a:r>
            <a:r>
              <a:rPr lang="zh-CN" altLang="en-US">
                <a:sym typeface="+mn-ea"/>
              </a:rPr>
              <a:t>中新建数据库（命名为</a:t>
            </a:r>
            <a:r>
              <a:rPr lang="en-US" altLang="zh-CN">
                <a:sym typeface="+mn-ea"/>
              </a:rPr>
              <a:t>“</a:t>
            </a:r>
            <a:r>
              <a:rPr lang="en-US" altLang="zh-CN">
                <a:sym typeface="+mn-ea"/>
              </a:rPr>
              <a:t>b05db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，排序规则</a:t>
            </a:r>
            <a:r>
              <a:rPr lang="en-US" altLang="zh-CN">
                <a:sym typeface="+mn-ea"/>
              </a:rPr>
              <a:t>“utf8mb4_general_ci”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zh-CN" altLang="en-US">
                <a:sym typeface="+mn-ea"/>
              </a:rPr>
              <a:t>导入</a:t>
            </a:r>
            <a:r>
              <a:rPr lang="en-US" altLang="zh-CN">
                <a:sym typeface="+mn-ea"/>
              </a:rPr>
              <a:t>indi_shop/ProjectAssgn-Ind-PartB-05/createTable.sql</a:t>
            </a:r>
            <a:r>
              <a:rPr lang="zh-CN" altLang="en-US">
                <a:sym typeface="+mn-ea"/>
              </a:rPr>
              <a:t>并执行</a:t>
            </a:r>
            <a:r>
              <a:rPr lang="en-US" altLang="zh-CN">
                <a:sym typeface="+mn-ea"/>
              </a:rPr>
              <a:t>.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005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p>
            <a:pPr algn="l">
              <a:buClrTx/>
              <a:buSzTx/>
            </a:pPr>
            <a:r>
              <a:rPr lang="zh-CN" altLang="en-US">
                <a:sym typeface="+mn-ea"/>
              </a:rPr>
              <a:t>程序默认存在以下路径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htdocs/indi_shop/ProjectAssgn-Ind-PartB-05/includes/reset-request.inc.php</a:t>
            </a:r>
            <a:endParaRPr lang="zh-CN" altLang="en-US">
              <a:sym typeface="+mn-ea"/>
            </a:endParaRPr>
          </a:p>
          <a:p>
            <a:pPr algn="l">
              <a:buClrTx/>
              <a:buSzTx/>
            </a:pPr>
            <a:r>
              <a:rPr lang="zh-CN" altLang="en-US">
                <a:sym typeface="+mn-ea"/>
              </a:rPr>
              <a:t>如果你修改了路径，</a:t>
            </a:r>
            <a:r>
              <a:rPr lang="zh-CN" altLang="en-US">
                <a:sym typeface="+mn-ea"/>
              </a:rPr>
              <a:t>请确保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indi_shop/ProjectAssgn-Ind-PartB-05/includes/reset-request.inc.php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中第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15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行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$url = "http://".$_SERVER['HTTP_HOST']."/indi_shop/ProjectAssgn-Ind-PartB-05/create-new-password.php?selector=".$selector."&amp;validator=".$validator;</a:t>
            </a:r>
            <a:r>
              <a:rPr lang="zh-CN" altLang="en-US">
                <a:sym typeface="+mn-ea"/>
              </a:rPr>
              <a:t>路径能正确导向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ProjectAssgn-Ind-PartB-05/create-new-password.php</a:t>
            </a:r>
            <a:r>
              <a:rPr lang="zh-CN" altLang="en-US">
                <a:sym typeface="+mn-ea"/>
              </a:rPr>
              <a:t>，否则重置密码链接会导致无法找到url</a:t>
            </a:r>
            <a:endParaRPr lang="zh-CN" altLang="en-US">
              <a:sym typeface="+mn-ea"/>
            </a:endParaRPr>
          </a:p>
          <a:p>
            <a:pPr algn="l">
              <a:buClrTx/>
              <a:buSzTx/>
            </a:pPr>
            <a:endParaRPr lang="zh-CN" altLang="en-US">
              <a:sym typeface="+mn-ea"/>
            </a:endParaRPr>
          </a:p>
        </p:txBody>
      </p:sp>
      <p:sp>
        <p:nvSpPr>
          <p:cNvPr id="3" name="图片占位符 2"/>
          <p:cNvSpPr/>
          <p:nvPr>
            <p:ph type="pic" idx="1"/>
          </p:nvPr>
        </p:nvSpPr>
        <p:spPr/>
      </p:sp>
      <p:pic>
        <p:nvPicPr>
          <p:cNvPr id="5" name="图片 4" descr="b5-path"/>
          <p:cNvPicPr>
            <a:picLocks noChangeAspect="1"/>
          </p:cNvPicPr>
          <p:nvPr/>
        </p:nvPicPr>
        <p:blipFill>
          <a:blip r:embed="rId1"/>
          <a:srcRect r="27007" b="2364"/>
          <a:stretch>
            <a:fillRect/>
          </a:stretch>
        </p:blipFill>
        <p:spPr>
          <a:xfrm>
            <a:off x="5092065" y="987425"/>
            <a:ext cx="6452870" cy="439293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005 : Signup </a:t>
            </a:r>
            <a:r>
              <a:rPr lang="en-US" altLang="zh-CN">
                <a:sym typeface="+mn-ea"/>
              </a:rPr>
              <a:t>Success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Visit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localhost/indi_shop/ProjectAssgn-Ind-PartB-05/index.php</a:t>
            </a:r>
            <a:r>
              <a:rPr lang="en-US" altLang="zh-CN">
                <a:sym typeface="+mn-ea"/>
              </a:rPr>
              <a:t> To use the registration, login, logout, reset password functions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访问</a:t>
            </a:r>
            <a:r>
              <a:rPr lang="en-US" altLang="zh-CN">
                <a:sym typeface="+mn-ea"/>
              </a:rPr>
              <a:t>localhost/indi_shop/ProjectAssgn-Ind-PartB-05/index.php</a:t>
            </a:r>
            <a:r>
              <a:rPr lang="zh-CN" altLang="en-US">
                <a:sym typeface="+mn-ea"/>
              </a:rPr>
              <a:t>以使用注册，登录，登出</a:t>
            </a:r>
            <a:r>
              <a:rPr lang="en-US" altLang="zh-CN">
                <a:sym typeface="+mn-ea"/>
              </a:rPr>
              <a:t>,</a:t>
            </a:r>
            <a:r>
              <a:rPr lang="zh-CN" altLang="en-US">
                <a:sym typeface="+mn-ea"/>
              </a:rPr>
              <a:t>重置密码功能</a:t>
            </a:r>
            <a:endParaRPr lang="en-US" altLang="zh-CN"/>
          </a:p>
          <a:p>
            <a:endParaRPr lang="en-US" altLang="zh-CN">
              <a:sym typeface="+mn-ea"/>
            </a:endParaRPr>
          </a:p>
        </p:txBody>
      </p:sp>
      <p:pic>
        <p:nvPicPr>
          <p:cNvPr id="6" name="图片 5" descr="b5-sucsign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2005" y="939800"/>
            <a:ext cx="7491095" cy="40341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</a:t>
            </a:r>
            <a:r>
              <a:rPr lang="en-US" altLang="zh-CN"/>
              <a:t>A :</a:t>
            </a:r>
            <a:br>
              <a:rPr lang="en-US" altLang="zh-CN"/>
            </a:br>
            <a:r>
              <a:rPr lang="en-US" altLang="zh-CN"/>
              <a:t>Add product page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pic>
        <p:nvPicPr>
          <p:cNvPr id="8" name="图片 7" descr="a-2-addpr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7795" y="1290955"/>
            <a:ext cx="8229600" cy="44653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10331450" cy="1193165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005 : Login Success</a:t>
            </a:r>
            <a:endParaRPr lang="zh-CN" altLang="en-US"/>
          </a:p>
        </p:txBody>
      </p:sp>
      <p:sp>
        <p:nvSpPr>
          <p:cNvPr id="6" name="文本占位符 5"/>
          <p:cNvSpPr/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b5-logged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105" y="1694180"/>
            <a:ext cx="8837295" cy="475869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10331450" cy="1193165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005 : Send email to reset password</a:t>
            </a:r>
            <a:endParaRPr lang="en-US" altLang="zh-CN"/>
          </a:p>
        </p:txBody>
      </p:sp>
      <p:sp>
        <p:nvSpPr>
          <p:cNvPr id="6" name="文本占位符 5"/>
          <p:cNvSpPr/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b5-sendemai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105" y="1695450"/>
            <a:ext cx="8904605" cy="47955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10331450" cy="1193165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005 : Send email to reset password</a:t>
            </a:r>
            <a:endParaRPr lang="en-US" altLang="zh-CN"/>
          </a:p>
        </p:txBody>
      </p:sp>
      <p:sp>
        <p:nvSpPr>
          <p:cNvPr id="6" name="文本占位符 5"/>
          <p:cNvSpPr/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b5-resetmai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105" y="1743075"/>
            <a:ext cx="9044940" cy="444055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10331450" cy="1193165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005 : Send email to reset password</a:t>
            </a:r>
            <a:endParaRPr lang="en-US" altLang="zh-CN"/>
          </a:p>
        </p:txBody>
      </p:sp>
      <p:sp>
        <p:nvSpPr>
          <p:cNvPr id="6" name="文本占位符 5"/>
          <p:cNvSpPr/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b5-reset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105" y="1650365"/>
            <a:ext cx="9007475" cy="485013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10331450" cy="1193165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005 : Send email to reset password</a:t>
            </a:r>
            <a:endParaRPr lang="en-US" altLang="zh-CN"/>
          </a:p>
        </p:txBody>
      </p:sp>
      <p:sp>
        <p:nvSpPr>
          <p:cNvPr id="6" name="文本占位符 5"/>
          <p:cNvSpPr/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b5-res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105" y="1650365"/>
            <a:ext cx="8889365" cy="478726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10331450" cy="1193165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005 : Send email to reset password</a:t>
            </a:r>
            <a:endParaRPr lang="en-US" altLang="zh-CN"/>
          </a:p>
        </p:txBody>
      </p:sp>
      <p:sp>
        <p:nvSpPr>
          <p:cNvPr id="6" name="文本占位符 5"/>
          <p:cNvSpPr/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b5-reset-before"/>
          <p:cNvPicPr>
            <a:picLocks noChangeAspect="1"/>
          </p:cNvPicPr>
          <p:nvPr/>
        </p:nvPicPr>
        <p:blipFill>
          <a:blip r:embed="rId1"/>
          <a:srcRect r="30055" b="-1294"/>
          <a:stretch>
            <a:fillRect/>
          </a:stretch>
        </p:blipFill>
        <p:spPr>
          <a:xfrm>
            <a:off x="539115" y="1815465"/>
            <a:ext cx="5379085" cy="3925570"/>
          </a:xfrm>
          <a:prstGeom prst="rect">
            <a:avLst/>
          </a:prstGeom>
        </p:spPr>
      </p:pic>
      <p:pic>
        <p:nvPicPr>
          <p:cNvPr id="5" name="图片 4" descr="b5-reset-after"/>
          <p:cNvPicPr>
            <a:picLocks noChangeAspect="1"/>
          </p:cNvPicPr>
          <p:nvPr/>
        </p:nvPicPr>
        <p:blipFill>
          <a:blip r:embed="rId2"/>
          <a:srcRect r="38034"/>
          <a:stretch>
            <a:fillRect/>
          </a:stretch>
        </p:blipFill>
        <p:spPr>
          <a:xfrm>
            <a:off x="5769610" y="1815465"/>
            <a:ext cx="4827270" cy="39255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97710" y="5906135"/>
            <a:ext cx="2462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password before reset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330440" y="5869305"/>
            <a:ext cx="2462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password after reset</a:t>
            </a:r>
            <a:endParaRPr lang="en-US" altLang="zh-C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10331450" cy="1193165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B </a:t>
            </a:r>
            <a:br>
              <a:rPr lang="en-US" altLang="zh-CN"/>
            </a:br>
            <a:r>
              <a:rPr lang="en-US" altLang="zh-CN"/>
              <a:t>Practice 005 : Database</a:t>
            </a:r>
            <a:endParaRPr lang="en-US" altLang="zh-CN"/>
          </a:p>
        </p:txBody>
      </p:sp>
      <p:sp>
        <p:nvSpPr>
          <p:cNvPr id="6" name="文本占位符 5"/>
          <p:cNvSpPr/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b5-d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4260" y="457200"/>
            <a:ext cx="5842000" cy="58883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</a:t>
            </a:r>
            <a:r>
              <a:rPr lang="en-US" altLang="zh-CN"/>
              <a:t>A :</a:t>
            </a:r>
            <a:br>
              <a:rPr lang="en-US" altLang="zh-CN"/>
            </a:br>
            <a:r>
              <a:rPr lang="en-US" altLang="zh-CN"/>
              <a:t>View</a:t>
            </a:r>
            <a:r>
              <a:rPr lang="en-US" altLang="zh-CN"/>
              <a:t> products page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pic>
        <p:nvPicPr>
          <p:cNvPr id="5" name="图片 4" descr="a-3-viewpr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1605" y="1390650"/>
            <a:ext cx="8241030" cy="44710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</a:t>
            </a:r>
            <a:r>
              <a:rPr lang="en-US" altLang="zh-CN"/>
              <a:t>A :</a:t>
            </a:r>
            <a:br>
              <a:rPr lang="en-US" altLang="zh-CN"/>
            </a:br>
            <a:r>
              <a:rPr lang="en-US" altLang="zh-CN"/>
              <a:t>Orders page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pic>
        <p:nvPicPr>
          <p:cNvPr id="6" name="图片 5" descr="a-4-order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6615" y="1323975"/>
            <a:ext cx="8795385" cy="47720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</a:t>
            </a:r>
            <a:r>
              <a:rPr lang="en-US" altLang="zh-CN"/>
              <a:t>A :</a:t>
            </a:r>
            <a:br>
              <a:rPr lang="en-US" altLang="zh-CN"/>
            </a:br>
            <a:r>
              <a:rPr lang="en-US" altLang="zh-CN"/>
              <a:t>Order detail page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pic>
        <p:nvPicPr>
          <p:cNvPr id="4" name="图片 3" descr="a-5-orderdetai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7605" y="1378585"/>
            <a:ext cx="8453120" cy="45866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</a:t>
            </a:r>
            <a:r>
              <a:rPr lang="en-US" altLang="zh-CN"/>
              <a:t>A :</a:t>
            </a:r>
            <a:br>
              <a:rPr lang="en-US" altLang="zh-CN"/>
            </a:br>
            <a:r>
              <a:rPr lang="en-US" altLang="zh-CN"/>
              <a:t>Cart page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pic>
        <p:nvPicPr>
          <p:cNvPr id="6" name="图片 5" descr="a-6-c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2730" y="1488440"/>
            <a:ext cx="9374505" cy="50863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>
            <a:normAutofit fontScale="90000"/>
          </a:bodyPr>
          <a:p>
            <a:r>
              <a:rPr lang="en-US" altLang="zh-CN"/>
              <a:t>Individual Requirements</a:t>
            </a:r>
            <a:br>
              <a:rPr lang="en-US" altLang="zh-CN"/>
            </a:br>
            <a:r>
              <a:rPr lang="en-US" altLang="zh-CN"/>
              <a:t>Part </a:t>
            </a:r>
            <a:r>
              <a:rPr lang="en-US" altLang="zh-CN"/>
              <a:t>A :</a:t>
            </a:r>
            <a:br>
              <a:rPr lang="en-US" altLang="zh-CN"/>
            </a:br>
            <a:r>
              <a:rPr lang="en-US" altLang="zh-CN"/>
              <a:t>checkout page</a:t>
            </a:r>
            <a:endParaRPr lang="en-US" alt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pic>
        <p:nvPicPr>
          <p:cNvPr id="6" name="图片 5" descr="a-7-checko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4870" y="1331595"/>
            <a:ext cx="8787130" cy="47682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7354</Words>
  <Application>WPS 演示</Application>
  <PresentationFormat>宽屏</PresentationFormat>
  <Paragraphs>203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3" baseType="lpstr">
      <vt:lpstr>Arial</vt:lpstr>
      <vt:lpstr>宋体</vt:lpstr>
      <vt:lpstr>Wingdings</vt:lpstr>
      <vt:lpstr>Calibri</vt:lpstr>
      <vt:lpstr>微软雅黑</vt:lpstr>
      <vt:lpstr>Arial Unicode MS</vt:lpstr>
      <vt:lpstr>WPS</vt:lpstr>
      <vt:lpstr>CISC3003 Project Individual Part</vt:lpstr>
      <vt:lpstr>Individual Requirements Part A</vt:lpstr>
      <vt:lpstr>Individual Requirements Part A</vt:lpstr>
      <vt:lpstr>Individual Requirements Part A : Add product page</vt:lpstr>
      <vt:lpstr>Individual Requirements Part A : View products page</vt:lpstr>
      <vt:lpstr>Individual Requirements Part A : Orders page</vt:lpstr>
      <vt:lpstr>Individual Requirements Part A : Order detail page</vt:lpstr>
      <vt:lpstr>Individual Requirements Part A : Cart page</vt:lpstr>
      <vt:lpstr>Individual Requirements Part A : checkout page</vt:lpstr>
      <vt:lpstr>Individual Requirements Part A : Signup page</vt:lpstr>
      <vt:lpstr>Individual Requirements Part A : Database: all tables</vt:lpstr>
      <vt:lpstr>Individual Requirements Part A : Database: cart table attributes</vt:lpstr>
      <vt:lpstr>Individual Requirements Part A : Database: Product table entries</vt:lpstr>
      <vt:lpstr>Individual Requirements Part B  Practice 001</vt:lpstr>
      <vt:lpstr>Individual Requirements Part B  Practice 001 : Create database</vt:lpstr>
      <vt:lpstr>Individual Requirements Part B  Practice 001</vt:lpstr>
      <vt:lpstr>Individual Requirements Part B  Practice 001 : Logged in page</vt:lpstr>
      <vt:lpstr>Individual Requirements Part B  Practice 001 : Database</vt:lpstr>
      <vt:lpstr>Individual Requirements Part B  Practice 002</vt:lpstr>
      <vt:lpstr>Individual Requirements Part B  Practice 002</vt:lpstr>
      <vt:lpstr>Individual Requirements Part B  Practice 002</vt:lpstr>
      <vt:lpstr>Individual Requirements Part B  Practice 002 : Successful Signup</vt:lpstr>
      <vt:lpstr>Individual Requirements Part B  Practice 002 : Logged in page</vt:lpstr>
      <vt:lpstr>Individual Requirements Part B  Practice 002 : Database</vt:lpstr>
      <vt:lpstr>Individual Requirements Part B  Practice 003</vt:lpstr>
      <vt:lpstr>Individual Requirements Part B  Practice 003</vt:lpstr>
      <vt:lpstr>Individual Requirements Part B  Practice 003</vt:lpstr>
      <vt:lpstr>Individual Requirements Part B  Practice 003 : Profile</vt:lpstr>
      <vt:lpstr>Individual Requirements Part B  Practice 003 :  Editing profile</vt:lpstr>
      <vt:lpstr>Individual Requirements Part B  Practice 003 :  Database</vt:lpstr>
      <vt:lpstr>Individual Requirements Part B  Practice 004</vt:lpstr>
      <vt:lpstr>Individual Requirements Part B  Practice 004</vt:lpstr>
      <vt:lpstr>Individual Requirements Part B  Practice 004 : Signup Success</vt:lpstr>
      <vt:lpstr>Individual Requirements Part B  Practice 004 : Login Success</vt:lpstr>
      <vt:lpstr>Individual Requirements Part B  Practice 004 : Database</vt:lpstr>
      <vt:lpstr>Individual Requirements Part B  Practice 005</vt:lpstr>
      <vt:lpstr>Individual Requirements Part B  Practice 005</vt:lpstr>
      <vt:lpstr>Individual Requirements Part B  Practice 005</vt:lpstr>
      <vt:lpstr>Individual Requirements Part B  Practice 005 : Signup Success</vt:lpstr>
      <vt:lpstr>Individual Requirements Part B  Practice 005 : Login Success</vt:lpstr>
      <vt:lpstr>Individual Requirements Part B  Practice 005 : Send email to reset password</vt:lpstr>
      <vt:lpstr>Individual Requirements Part B  Practice 005 : Send email to reset password</vt:lpstr>
      <vt:lpstr>Individual Requirements Part B  Practice 005 : Send email to reset password</vt:lpstr>
      <vt:lpstr>Individual Requirements Part B  Practice 005 : Send email to reset password</vt:lpstr>
      <vt:lpstr>Individual Requirements Part B  Practice 005 : Send email to reset password</vt:lpstr>
      <vt:lpstr>Individual Requirements Part B  Practice 005 : Database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 Z</dc:creator>
  <cp:lastModifiedBy>my goddess竟然被坏银</cp:lastModifiedBy>
  <cp:revision>30</cp:revision>
  <dcterms:created xsi:type="dcterms:W3CDTF">2023-08-09T12:44:00Z</dcterms:created>
  <dcterms:modified xsi:type="dcterms:W3CDTF">2025-05-09T01:47:17Z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2052-12.1.0.20784</vt:lpwstr>
  </property>
</Properties>
</file>